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3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82" d="100"/>
          <a:sy n="82" d="100"/>
        </p:scale>
        <p:origin x="184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40343-C03C-F142-97E2-FC45DB58721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FCB9-9F3C-F94D-BF31-2AA91971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level solar-desalination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Karthik</a:t>
            </a:r>
            <a:r>
              <a:rPr lang="en-US" dirty="0" smtClean="0"/>
              <a:t>, Jaydeep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5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Projected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Desalination Modeling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Incorporation of all listed models by Saturday Dec. 3,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Additional work on models by Saturday Dec. 10, 2016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Exergy Analysis Code (includes calculations for availabilities and properties of seawater)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Porting old </a:t>
            </a:r>
            <a:r>
              <a:rPr lang="en-US" dirty="0" err="1" smtClean="0"/>
              <a:t>Matlab</a:t>
            </a:r>
            <a:r>
              <a:rPr lang="en-US" dirty="0" smtClean="0"/>
              <a:t> code to Python by Thursday Dec. 1,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C00000"/>
                </a:solidFill>
              </a:rPr>
              <a:t>Projected overall completion of all blocks: Saturday Dec. 10, 2016</a:t>
            </a:r>
            <a:endParaRPr lang="en-US" dirty="0">
              <a:solidFill>
                <a:srgbClr val="C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properties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Calculation of state variables 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Specific volume, specific entropy, specific enthalpy, specific </a:t>
            </a:r>
            <a:r>
              <a:rPr lang="en-US" dirty="0" err="1" smtClean="0"/>
              <a:t>gibb’s</a:t>
            </a:r>
            <a:r>
              <a:rPr lang="en-US" dirty="0" smtClean="0"/>
              <a:t> free energy, specific chemical potential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Entropy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Enthalpy loss (kinetic energy loss) </a:t>
            </a:r>
          </a:p>
        </p:txBody>
      </p:sp>
    </p:spTree>
    <p:extLst>
      <p:ext uri="{BB962C8B-B14F-4D97-AF65-F5344CB8AC3E}">
        <p14:creationId xmlns:p14="http://schemas.microsoft.com/office/powerpoint/2010/main" val="134084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57" y="2627878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loss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58" y="365126"/>
            <a:ext cx="3689692" cy="28206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721386"/>
            <a:ext cx="6865749" cy="758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470" y="4748527"/>
            <a:ext cx="8617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Calculate Re, and dh from mass flow requirements. Use standard length. </a:t>
            </a:r>
            <a:r>
              <a:rPr lang="en-US" sz="2000" b="1" dirty="0" err="1" smtClean="0"/>
              <a:t>Substitue</a:t>
            </a:r>
            <a:r>
              <a:rPr lang="en-US" sz="2000" b="1" dirty="0" smtClean="0"/>
              <a:t> Re, dh in (9) to solve for lambda iteratively. Substitute lambda in (3) to calculate pressure drop.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Use the pressure drop for overpressure calculation, forward overpressure to pump.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709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161" y="1027907"/>
            <a:ext cx="5867400" cy="6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946" y="2309247"/>
                <a:ext cx="8019404" cy="258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 smtClean="0"/>
                  <a:t>Use overpressure from pipe loss as p2, assume p1 as atmospheric pressure.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 smtClean="0"/>
                  <a:t>Substitute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𝜼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000" b="1" dirty="0" smtClean="0"/>
                  <a:t> from standard pump charts (92%-98%) as pump efficiency and calculate specific entropy generated in pumping.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 smtClean="0"/>
                  <a:t>Use Re and dh from pipe loss calculation to estimate total entropy generation. 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6" y="2309247"/>
                <a:ext cx="8019404" cy="2582054"/>
              </a:xfrm>
              <a:prstGeom prst="rect">
                <a:avLst/>
              </a:prstGeom>
              <a:blipFill rotWithShape="0">
                <a:blip r:embed="rId3"/>
                <a:stretch>
                  <a:fillRect l="-684" t="-1418" b="-3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5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exchanger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64" y="1521473"/>
            <a:ext cx="7886700" cy="257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4277532"/>
            <a:ext cx="744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Calculate T2 from exit temperature of </a:t>
            </a:r>
            <a:r>
              <a:rPr lang="en-US" sz="2000" b="1" dirty="0" err="1" smtClean="0"/>
              <a:t>desal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endParaRPr lang="en-US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Assume T1 to be the reservoir temperature/ambient temperature and calculate specific entropy generation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 smtClean="0"/>
              <a:t>Massflow</a:t>
            </a:r>
            <a:r>
              <a:rPr lang="en-US" sz="2000" b="1" dirty="0" smtClean="0"/>
              <a:t> rates of the interacting streams depend on the </a:t>
            </a:r>
            <a:r>
              <a:rPr lang="en-US" sz="2000" b="1" dirty="0" err="1" smtClean="0"/>
              <a:t>desal</a:t>
            </a:r>
            <a:r>
              <a:rPr lang="en-US" sz="2000" b="1" dirty="0" smtClean="0"/>
              <a:t> technique, substitute corresponding to hot streams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5689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dis-equilibrium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51863"/>
            <a:ext cx="7886700" cy="1951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78" y="3303091"/>
            <a:ext cx="5727700" cy="85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2406" y="4417016"/>
                <a:ext cx="743918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 smtClean="0"/>
                  <a:t>Hot brine exhaust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 smtClean="0"/>
                  <a:t> is brought in contact with the reservoir temperature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US" b="1" dirty="0" smtClean="0"/>
                  <a:t> is assumed to be the ambient temperature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 smtClean="0"/>
                  <a:t> is obtained after solving for desalination block as the exit temperature of the brine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dirty="0" smtClean="0"/>
                  <a:t>This captures the effect of residual energy form the system 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06" y="4417016"/>
                <a:ext cx="7439187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574" t="-1802" r="-574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9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Chemical-disequilibrium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1690689"/>
            <a:ext cx="7048500" cy="74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49" y="2789695"/>
            <a:ext cx="80504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This is a fundamental issue that has rarely been address in depth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We can calculate the entropy generated due to mixing between highly concentrated brine with the ocean waters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We might need to perform a sensitivity analysis to understand the effect of reservoir mass, in theory it will tend to infinity.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It solves for Gibb’s free energy balance between the interacting streams to find out the available energy destruction due to mixing </a:t>
            </a:r>
          </a:p>
        </p:txBody>
      </p:sp>
    </p:spTree>
    <p:extLst>
      <p:ext uri="{BB962C8B-B14F-4D97-AF65-F5344CB8AC3E}">
        <p14:creationId xmlns:p14="http://schemas.microsoft.com/office/powerpoint/2010/main" val="71677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568" y="216976"/>
            <a:ext cx="3610943" cy="64996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468" y="1565329"/>
            <a:ext cx="44170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Stages in MED are treated as a variable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Intermediate brine temperature is limited to 65 degree C as worked out in the example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Overall heat transfer coefficient is assumed to be the same as from the worked out example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Salinities are treated as a variable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Output and stream mass flow rates are variables and are calculated based on plant size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320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8" y="1164378"/>
            <a:ext cx="7886700" cy="75561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2169763"/>
            <a:ext cx="7886700" cy="4007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 calculations strongly depend on mass fractions </a:t>
            </a:r>
          </a:p>
          <a:p>
            <a:r>
              <a:rPr lang="en-US" sz="2000" dirty="0" smtClean="0"/>
              <a:t>Pressure variation is neglected since it has been showed that properties do not vary with pressure significantly in operational temperature-pressure range </a:t>
            </a:r>
          </a:p>
          <a:p>
            <a:r>
              <a:rPr lang="en-US" sz="2000" dirty="0" smtClean="0"/>
              <a:t>At the moment model includes only a single stage system</a:t>
            </a:r>
          </a:p>
          <a:p>
            <a:r>
              <a:rPr lang="en-US" sz="2000" dirty="0" smtClean="0"/>
              <a:t>There is a room for multi-stage model inclusion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58" y="4418789"/>
            <a:ext cx="4995960" cy="22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9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56461" y="1115878"/>
            <a:ext cx="7942880" cy="4221974"/>
            <a:chOff x="356461" y="1115878"/>
            <a:chExt cx="7942880" cy="4221974"/>
          </a:xfrm>
        </p:grpSpPr>
        <p:sp>
          <p:nvSpPr>
            <p:cNvPr id="5" name="Rectangle 4"/>
            <p:cNvSpPr/>
            <p:nvPr/>
          </p:nvSpPr>
          <p:spPr>
            <a:xfrm>
              <a:off x="356461" y="2340244"/>
              <a:ext cx="1797803" cy="20457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Sea / Surface Source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84163" y="1441342"/>
              <a:ext cx="1968284" cy="526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Delivery Network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84163" y="4680487"/>
              <a:ext cx="1968284" cy="5269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Discharge Network</a:t>
              </a:r>
              <a:endParaRPr lang="en-US" dirty="0"/>
            </a:p>
          </p:txBody>
        </p:sp>
        <p:cxnSp>
          <p:nvCxnSpPr>
            <p:cNvPr id="9" name="Elbow Connector 8"/>
            <p:cNvCxnSpPr>
              <a:stCxn id="5" idx="0"/>
              <a:endCxn id="6" idx="1"/>
            </p:cNvCxnSpPr>
            <p:nvPr/>
          </p:nvCxnSpPr>
          <p:spPr>
            <a:xfrm rot="5400000" flipH="1" flipV="1">
              <a:off x="1852048" y="1108129"/>
              <a:ext cx="635430" cy="18288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7" idx="1"/>
              <a:endCxn id="5" idx="2"/>
            </p:cNvCxnSpPr>
            <p:nvPr/>
          </p:nvCxnSpPr>
          <p:spPr>
            <a:xfrm rot="10800000">
              <a:off x="1255363" y="4386021"/>
              <a:ext cx="1828800" cy="55793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486400" y="2340244"/>
              <a:ext cx="2138766" cy="728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Desalination</a:t>
              </a: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86400" y="3580108"/>
              <a:ext cx="2138766" cy="7284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Available Energy Recovery</a:t>
              </a:r>
              <a:endParaRPr lang="en-US" dirty="0"/>
            </a:p>
          </p:txBody>
        </p:sp>
        <p:cxnSp>
          <p:nvCxnSpPr>
            <p:cNvPr id="15" name="Elbow Connector 14"/>
            <p:cNvCxnSpPr>
              <a:stCxn id="6" idx="3"/>
              <a:endCxn id="12" idx="1"/>
            </p:cNvCxnSpPr>
            <p:nvPr/>
          </p:nvCxnSpPr>
          <p:spPr>
            <a:xfrm>
              <a:off x="5052447" y="1704814"/>
              <a:ext cx="433953" cy="9996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2"/>
              <a:endCxn id="13" idx="0"/>
            </p:cNvCxnSpPr>
            <p:nvPr/>
          </p:nvCxnSpPr>
          <p:spPr>
            <a:xfrm>
              <a:off x="6555783" y="3068664"/>
              <a:ext cx="0" cy="511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3" idx="2"/>
              <a:endCxn id="7" idx="3"/>
            </p:cNvCxnSpPr>
            <p:nvPr/>
          </p:nvCxnSpPr>
          <p:spPr>
            <a:xfrm rot="5400000">
              <a:off x="5486400" y="3874575"/>
              <a:ext cx="635431" cy="15033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486400" y="1115878"/>
              <a:ext cx="2138766" cy="7284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Energy Block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20" idx="2"/>
              <a:endCxn id="12" idx="0"/>
            </p:cNvCxnSpPr>
            <p:nvPr/>
          </p:nvCxnSpPr>
          <p:spPr>
            <a:xfrm>
              <a:off x="6555783" y="1844298"/>
              <a:ext cx="0" cy="495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96685" y="1975443"/>
                  <a:ext cx="23712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85" y="1975443"/>
                  <a:ext cx="237124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649850" y="2282192"/>
                  <a:ext cx="23712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850" y="2282192"/>
                  <a:ext cx="237124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28100" y="3131971"/>
                  <a:ext cx="23712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100" y="3131971"/>
                  <a:ext cx="237124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618494" y="4968520"/>
                  <a:ext cx="23712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494" y="4968520"/>
                  <a:ext cx="23712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Elbow Connector 27"/>
            <p:cNvCxnSpPr>
              <a:stCxn id="13" idx="3"/>
              <a:endCxn id="20" idx="3"/>
            </p:cNvCxnSpPr>
            <p:nvPr/>
          </p:nvCxnSpPr>
          <p:spPr>
            <a:xfrm flipV="1">
              <a:off x="7625166" y="1480088"/>
              <a:ext cx="12700" cy="246423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332852" y="4953021"/>
                  <a:ext cx="23712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852" y="4953021"/>
                  <a:ext cx="237124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970721" y="1887367"/>
                  <a:ext cx="1821052" cy="37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0721" y="1887367"/>
                  <a:ext cx="1821052" cy="3798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Elbow Connector 34"/>
          <p:cNvCxnSpPr>
            <a:stCxn id="20" idx="0"/>
            <a:endCxn id="6" idx="0"/>
          </p:cNvCxnSpPr>
          <p:nvPr/>
        </p:nvCxnSpPr>
        <p:spPr>
          <a:xfrm rot="16200000" flipH="1" flipV="1">
            <a:off x="5149312" y="34871"/>
            <a:ext cx="325464" cy="2487478"/>
          </a:xfrm>
          <a:prstGeom prst="bentConnector3">
            <a:avLst>
              <a:gd name="adj1" fmla="val -702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010666" y="501338"/>
                <a:ext cx="579838" cy="377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666" y="501338"/>
                <a:ext cx="579838" cy="377989"/>
              </a:xfrm>
              <a:prstGeom prst="rect">
                <a:avLst/>
              </a:prstGeom>
              <a:blipFill rotWithShape="0">
                <a:blip r:embed="rId8"/>
                <a:stretch>
                  <a:fillRect t="-90323" b="-1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762528" y="5784808"/>
                <a:ext cx="585160" cy="377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28" y="5784808"/>
                <a:ext cx="585160" cy="377989"/>
              </a:xfrm>
              <a:prstGeom prst="rect">
                <a:avLst/>
              </a:prstGeom>
              <a:blipFill rotWithShape="0">
                <a:blip r:embed="rId9"/>
                <a:stretch>
                  <a:fillRect t="-91935" b="-1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20" idx="0"/>
            <a:endCxn id="7" idx="2"/>
          </p:cNvCxnSpPr>
          <p:nvPr/>
        </p:nvCxnSpPr>
        <p:spPr>
          <a:xfrm rot="16200000" flipH="1" flipV="1">
            <a:off x="3266268" y="1917915"/>
            <a:ext cx="4091552" cy="2487478"/>
          </a:xfrm>
          <a:prstGeom prst="bentConnector5">
            <a:avLst>
              <a:gd name="adj1" fmla="val -5587"/>
              <a:gd name="adj2" fmla="val -72275"/>
              <a:gd name="adj3" fmla="val 11202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78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AGMD, DCMD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Standard network models are implemented using heat transfer resistances in each elements </a:t>
            </a:r>
          </a:p>
          <a:p>
            <a:endParaRPr lang="en-US" sz="2000" dirty="0" smtClean="0"/>
          </a:p>
          <a:p>
            <a:r>
              <a:rPr lang="en-US" sz="2000" dirty="0" smtClean="0"/>
              <a:t>Total heat transfer loss is calculated based on </a:t>
            </a:r>
            <a:r>
              <a:rPr lang="en-US" sz="2000" dirty="0" err="1" smtClean="0"/>
              <a:t>conduction+convection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Total mass flow rate is estimated based on absolute transmembrane temperature difference (correlating to vapor pressure difference to give mass transfer) </a:t>
            </a:r>
          </a:p>
          <a:p>
            <a:endParaRPr lang="en-US" sz="2000" dirty="0" smtClean="0"/>
          </a:p>
          <a:p>
            <a:r>
              <a:rPr lang="en-US" sz="2000" dirty="0" smtClean="0"/>
              <a:t>Linear models are used to predict Q and m</a:t>
            </a:r>
          </a:p>
          <a:p>
            <a:endParaRPr lang="en-US" sz="2000" dirty="0" smtClean="0"/>
          </a:p>
          <a:p>
            <a:r>
              <a:rPr lang="en-US" sz="2000" dirty="0" smtClean="0"/>
              <a:t>Q is used to estimate entropy generation in the parasitic heat transfer </a:t>
            </a:r>
          </a:p>
        </p:txBody>
      </p:sp>
    </p:spTree>
    <p:extLst>
      <p:ext uri="{BB962C8B-B14F-4D97-AF65-F5344CB8AC3E}">
        <p14:creationId xmlns:p14="http://schemas.microsoft.com/office/powerpoint/2010/main" val="79518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to be finished yet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885860"/>
          </a:xfrm>
        </p:spPr>
        <p:txBody>
          <a:bodyPr/>
          <a:lstStyle/>
          <a:p>
            <a:r>
              <a:rPr lang="en-US" dirty="0"/>
              <a:t>VCC </a:t>
            </a:r>
            <a:r>
              <a:rPr lang="mr-IN" dirty="0"/>
              <a:t>–</a:t>
            </a:r>
            <a:r>
              <a:rPr lang="en-US" dirty="0"/>
              <a:t> Vacuum compression desalination (models are available, needs more work to be coupled to FO)</a:t>
            </a:r>
          </a:p>
          <a:p>
            <a:r>
              <a:rPr lang="en-US" dirty="0"/>
              <a:t>Coupled MD-FO - Needs entropy characterization analysis to be coupled to the system level model</a:t>
            </a:r>
          </a:p>
          <a:p>
            <a:r>
              <a:rPr lang="en-US" dirty="0" smtClean="0"/>
              <a:t>Freezing desalination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481" y="4711485"/>
            <a:ext cx="8803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Additional comments: All models listed above are tested, values checked with respective papers. </a:t>
            </a:r>
          </a:p>
          <a:p>
            <a:endParaRPr lang="en-US" b="1" dirty="0"/>
          </a:p>
          <a:p>
            <a:r>
              <a:rPr lang="en-US" b="1" dirty="0" smtClean="0"/>
              <a:t>Individual components are functioning properly, haven’t connected them all together yet. My plan is to finish the above 3 blocks, and then create a unified network. (don’t need to connect them separately for every system. It will be something like a global model.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551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network diagram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3558652" cy="43513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55024" y="1825625"/>
            <a:ext cx="416032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Python has a package to create network diagrams, I am thinking we could use it to generate networks as you go on adding individual blocks </a:t>
            </a:r>
          </a:p>
          <a:p>
            <a:r>
              <a:rPr lang="en-US" dirty="0" smtClean="0"/>
              <a:t>This falls in line with the tool development, as the designer goes on adding blocks or changing values, the network will reflect the changes in visual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5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654" y="0"/>
            <a:ext cx="7886700" cy="1325563"/>
          </a:xfrm>
        </p:spPr>
        <p:txBody>
          <a:bodyPr/>
          <a:lstStyle/>
          <a:p>
            <a:r>
              <a:rPr lang="en-US" dirty="0" smtClean="0"/>
              <a:t>Verification of MEB model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10" y="3860195"/>
            <a:ext cx="6607014" cy="28257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9661" y="3457239"/>
            <a:ext cx="31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Reproduced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99661" y="6534947"/>
            <a:ext cx="31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92539"/>
              </p:ext>
            </p:extLst>
          </p:nvPr>
        </p:nvGraphicFramePr>
        <p:xfrm>
          <a:off x="714967" y="980739"/>
          <a:ext cx="7404100" cy="24765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  <a:gridCol w="6731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 err="1" smtClean="0">
                          <a:effectLst/>
                        </a:rPr>
                        <a:t>Df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 smtClean="0">
                          <a:effectLst/>
                        </a:rPr>
                        <a:t>Db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0.00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65.00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62.00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384.92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 smtClean="0">
                          <a:effectLst/>
                        </a:rPr>
                        <a:t>11.86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11.86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373.06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47.46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7202.44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0.00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1.00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62.55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59.55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373.06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1.62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11.81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361.25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49.01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2.00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60.09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57.09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361.25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1.57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11.76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349.49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50.66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3.00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57.64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54.64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349.49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1.52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11.71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337.78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52.42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4.00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55.18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52.18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337.78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1.47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11.66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326.12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54.29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5.00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52.73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49.73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326.12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1.42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11.61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314.52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56.30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6.00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50.27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47.27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314.52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1.37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11.56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302.96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58.45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7.00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47.82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44.82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302.96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1.32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11.51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291.45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60.75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8.00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45.36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42.36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291.45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1.27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11.46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280.00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63.24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100" u="none" strike="noStrike">
                          <a:effectLst/>
                        </a:rPr>
                        <a:t>9.00</a:t>
                      </a:r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42.91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39.91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280.00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1.22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11.41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268.59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65.92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10.00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40.45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37.45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268.59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1.17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11.36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257.23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68.83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474.21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nb-NO" sz="1100" u="none" strike="noStrike">
                          <a:effectLst/>
                        </a:rPr>
                        <a:t>11.00</a:t>
                      </a:r>
                      <a:endParaRPr lang="nb-NO" sz="11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38.00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35.00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257.23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5.47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10.19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</a:rPr>
                        <a:t>15.66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241.57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73.30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5448.30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474.21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45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water source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Salinity </a:t>
            </a:r>
          </a:p>
          <a:p>
            <a:r>
              <a:rPr lang="en-US" dirty="0" smtClean="0"/>
              <a:t>Surface temperature </a:t>
            </a:r>
          </a:p>
          <a:p>
            <a:r>
              <a:rPr lang="en-US" dirty="0" smtClean="0"/>
              <a:t>Assumed to be infinite source/sink </a:t>
            </a:r>
            <a:r>
              <a:rPr lang="mr-IN" dirty="0" smtClean="0"/>
              <a:t>–</a:t>
            </a:r>
            <a:r>
              <a:rPr lang="en-US" dirty="0" smtClean="0"/>
              <a:t> salinity and temperatures do not change due to operation of desalination plant </a:t>
            </a:r>
          </a:p>
          <a:p>
            <a:r>
              <a:rPr lang="en-US" dirty="0" smtClean="0"/>
              <a:t>Salinity, surface temperature are assumed as a function of location and time of day (needs to be linked to the advisory model)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2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Discharge and Delivery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161"/>
            <a:ext cx="7886700" cy="4351338"/>
          </a:xfrm>
        </p:spPr>
        <p:txBody>
          <a:bodyPr/>
          <a:lstStyle/>
          <a:p>
            <a:r>
              <a:rPr lang="en-US" dirty="0" smtClean="0"/>
              <a:t>Each assumes 5km standard piping network </a:t>
            </a:r>
          </a:p>
          <a:p>
            <a:r>
              <a:rPr lang="en-US" dirty="0" smtClean="0"/>
              <a:t>Losses computed: drag, (heat loss over length can be incorporated)</a:t>
            </a:r>
          </a:p>
          <a:p>
            <a:r>
              <a:rPr lang="en-US" dirty="0" smtClean="0"/>
              <a:t>Pumping loss and entropy generated in pumping is calculated using relations given in literature at constant pump mechanical efficiency </a:t>
            </a:r>
          </a:p>
          <a:p>
            <a:r>
              <a:rPr lang="en-US" dirty="0" smtClean="0"/>
              <a:t>In absence of energy recovery, exit streams from desalination are allowed to enter the free streams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91099"/>
            <a:ext cx="5867400" cy="6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5651499"/>
                <a:ext cx="76784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charset="0"/>
                      </a:rPr>
                      <m:t>𝑝</m:t>
                    </m:r>
                    <m:r>
                      <a:rPr lang="en-US" sz="1400" i="1" dirty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sz="1400" dirty="0" smtClean="0"/>
                  <a:t> is calculated based on the pressure drop in the piping network &gt;&gt; at atmospheric temperature of operation, exergy destruction in the </a:t>
                </a:r>
                <a:r>
                  <a:rPr lang="en-US" sz="1400" dirty="0" err="1" smtClean="0"/>
                  <a:t>pipe+pump</a:t>
                </a:r>
                <a:r>
                  <a:rPr lang="en-US" sz="1400" dirty="0" smtClean="0"/>
                  <a:t> system can be easily estimated </a:t>
                </a:r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51499"/>
                <a:ext cx="767844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79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1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Operates as a black box initially, only provides Q and W required for desalination and pumping network </a:t>
            </a:r>
          </a:p>
          <a:p>
            <a:r>
              <a:rPr lang="en-US" dirty="0" smtClean="0"/>
              <a:t>Thermal efficiencies are included in each networks </a:t>
            </a:r>
          </a:p>
          <a:p>
            <a:r>
              <a:rPr lang="en-US" dirty="0" smtClean="0"/>
              <a:t>Needs to be replaced by waveguide </a:t>
            </a:r>
            <a:r>
              <a:rPr lang="mr-IN" dirty="0" smtClean="0"/>
              <a:t>–</a:t>
            </a:r>
            <a:r>
              <a:rPr lang="en-US" dirty="0" smtClean="0"/>
              <a:t> receiver model coupled to advisory model for location and time of day dependency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6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Desalination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Desalination techniques considered: </a:t>
            </a:r>
          </a:p>
          <a:p>
            <a:r>
              <a:rPr lang="en-US" dirty="0" smtClean="0"/>
              <a:t>DCMD, AGMD - considers 2 competing technologies, one with higher yield lower efficiency, the other with higher efficiency at the cost of lower yield </a:t>
            </a:r>
          </a:p>
          <a:p>
            <a:r>
              <a:rPr lang="en-US" dirty="0" smtClean="0"/>
              <a:t>RO </a:t>
            </a:r>
            <a:r>
              <a:rPr lang="mr-IN" dirty="0" smtClean="0"/>
              <a:t>–</a:t>
            </a:r>
            <a:r>
              <a:rPr lang="en-US" dirty="0" smtClean="0"/>
              <a:t> single stage RO (Could be scaled to multi-stage RO, needs more work for pressure recovery system in multi-staging) </a:t>
            </a:r>
          </a:p>
          <a:p>
            <a:r>
              <a:rPr lang="en-US" dirty="0" smtClean="0"/>
              <a:t>MSF </a:t>
            </a:r>
            <a:r>
              <a:rPr lang="mr-IN" dirty="0" smtClean="0"/>
              <a:t>–</a:t>
            </a:r>
            <a:r>
              <a:rPr lang="en-US" dirty="0" smtClean="0"/>
              <a:t> Multi-staging can be changed to see parametric variations, although we can use a single combination for comparison </a:t>
            </a:r>
          </a:p>
          <a:p>
            <a:r>
              <a:rPr lang="en-US" dirty="0" smtClean="0"/>
              <a:t>VCC </a:t>
            </a:r>
            <a:r>
              <a:rPr lang="mr-IN" dirty="0" smtClean="0"/>
              <a:t>–</a:t>
            </a:r>
            <a:r>
              <a:rPr lang="en-US" dirty="0" smtClean="0"/>
              <a:t> Vacuum compression desalination (models are available, needs more work to be coupled to FO)</a:t>
            </a:r>
          </a:p>
          <a:p>
            <a:r>
              <a:rPr lang="en-US" dirty="0" smtClean="0"/>
              <a:t>Coupled MD-FO - Needs entropy characterization analysis to be coupled to the system level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0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recovery block at the moment assumes a heat exchanger with constant thermal efficiency </a:t>
            </a:r>
          </a:p>
          <a:p>
            <a:r>
              <a:rPr lang="en-US" dirty="0" smtClean="0"/>
              <a:t>It can incorporate commercial heat exchangers directly for cost/efficiency considerations </a:t>
            </a:r>
          </a:p>
          <a:p>
            <a:r>
              <a:rPr lang="en-US" dirty="0" smtClean="0"/>
              <a:t>It can be dropped altogether to reduce complexity of the model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5" y="4450989"/>
            <a:ext cx="7997125" cy="24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Exergy calculations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Exergy calculations performed per references used for the previous </a:t>
            </a:r>
            <a:r>
              <a:rPr lang="en-US" dirty="0" err="1" smtClean="0"/>
              <a:t>Desal</a:t>
            </a:r>
            <a:r>
              <a:rPr lang="en-US" dirty="0" smtClean="0"/>
              <a:t> paper (</a:t>
            </a:r>
            <a:r>
              <a:rPr lang="en-US" dirty="0" err="1" smtClean="0"/>
              <a:t>Sharqawy</a:t>
            </a:r>
            <a:r>
              <a:rPr lang="en-US" dirty="0" smtClean="0"/>
              <a:t> et al.) </a:t>
            </a:r>
          </a:p>
          <a:p>
            <a:r>
              <a:rPr lang="en-US" dirty="0" smtClean="0"/>
              <a:t>Overall system level exergetic efficiency is calculated as the ratio difference of available energies at inlet and outlet to the available energy at outlet of the system (brine + waveguide) </a:t>
            </a:r>
          </a:p>
          <a:p>
            <a:r>
              <a:rPr lang="en-US" dirty="0" smtClean="0"/>
              <a:t>Calculations follow the same path previously adapted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8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Completed: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DCMD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AGMD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MSF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Delivery / discharge networks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Energy Recovery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Needs more work: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VCC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MD + FO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Chilling desalination </a:t>
            </a:r>
          </a:p>
        </p:txBody>
      </p:sp>
    </p:spTree>
    <p:extLst>
      <p:ext uri="{BB962C8B-B14F-4D97-AF65-F5344CB8AC3E}">
        <p14:creationId xmlns:p14="http://schemas.microsoft.com/office/powerpoint/2010/main" val="2062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1403</Words>
  <Application>Microsoft Macintosh PowerPoint</Application>
  <PresentationFormat>On-screen Show (4:3)</PresentationFormat>
  <Paragraphs>283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Cambria Math</vt:lpstr>
      <vt:lpstr>Mangal</vt:lpstr>
      <vt:lpstr>Arial</vt:lpstr>
      <vt:lpstr>Office Theme</vt:lpstr>
      <vt:lpstr>System level solar-desalination analysis</vt:lpstr>
      <vt:lpstr>PowerPoint Presentation</vt:lpstr>
      <vt:lpstr>Definition of water source </vt:lpstr>
      <vt:lpstr>Discharge and Delivery Network</vt:lpstr>
      <vt:lpstr>Energy block</vt:lpstr>
      <vt:lpstr>Desalination</vt:lpstr>
      <vt:lpstr>Energy recovery</vt:lpstr>
      <vt:lpstr>Exergy calculations </vt:lpstr>
      <vt:lpstr>Current state of modeling</vt:lpstr>
      <vt:lpstr>Projected timeline</vt:lpstr>
      <vt:lpstr>Calculation of properties </vt:lpstr>
      <vt:lpstr>Models </vt:lpstr>
      <vt:lpstr>Pipe loss</vt:lpstr>
      <vt:lpstr>Pump</vt:lpstr>
      <vt:lpstr>Heat exchanger </vt:lpstr>
      <vt:lpstr>Thermal dis-equilibrium</vt:lpstr>
      <vt:lpstr>Chemical-disequilibrium </vt:lpstr>
      <vt:lpstr>MED</vt:lpstr>
      <vt:lpstr>RO</vt:lpstr>
      <vt:lpstr>AGMD, DCMD</vt:lpstr>
      <vt:lpstr>Stuff to be finished yet</vt:lpstr>
      <vt:lpstr>Idea for network diagram</vt:lpstr>
      <vt:lpstr>Verification of MEB model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Jaydeep Deshpande</dc:creator>
  <cp:lastModifiedBy>Jaydeep Deshpande</cp:lastModifiedBy>
  <cp:revision>34</cp:revision>
  <cp:lastPrinted>2016-12-01T02:24:07Z</cp:lastPrinted>
  <dcterms:created xsi:type="dcterms:W3CDTF">2016-11-29T02:53:07Z</dcterms:created>
  <dcterms:modified xsi:type="dcterms:W3CDTF">2016-12-27T00:00:38Z</dcterms:modified>
</cp:coreProperties>
</file>